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95" r:id="rId2"/>
    <p:sldId id="296" r:id="rId3"/>
    <p:sldId id="268" r:id="rId4"/>
    <p:sldId id="269" r:id="rId5"/>
    <p:sldId id="293" r:id="rId6"/>
    <p:sldId id="294" r:id="rId7"/>
    <p:sldId id="272" r:id="rId8"/>
    <p:sldId id="275" r:id="rId9"/>
    <p:sldId id="274" r:id="rId10"/>
    <p:sldId id="276" r:id="rId11"/>
    <p:sldId id="297" r:id="rId12"/>
    <p:sldId id="298" r:id="rId13"/>
    <p:sldId id="277" r:id="rId14"/>
    <p:sldId id="278" r:id="rId15"/>
    <p:sldId id="284" r:id="rId16"/>
    <p:sldId id="285" r:id="rId17"/>
    <p:sldId id="279" r:id="rId18"/>
    <p:sldId id="286" r:id="rId19"/>
    <p:sldId id="287" r:id="rId20"/>
    <p:sldId id="288" r:id="rId21"/>
    <p:sldId id="292" r:id="rId22"/>
    <p:sldId id="280" r:id="rId23"/>
    <p:sldId id="258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/>
    <p:restoredTop sz="80117"/>
  </p:normalViewPr>
  <p:slideViewPr>
    <p:cSldViewPr snapToGrid="0">
      <p:cViewPr varScale="1">
        <p:scale>
          <a:sx n="89" d="100"/>
          <a:sy n="89" d="100"/>
        </p:scale>
        <p:origin x="1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7199-BE7A-3346-8EE6-8EB5612510B4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1B98-F326-D54C-8154-A6B1369F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E4C9F-289E-F040-AB94-8E3D3A7DA4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4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1B98-F326-D54C-8154-A6B1369FDC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3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inherit"/>
              </a:rPr>
              <a:t>An </a:t>
            </a:r>
            <a:r>
              <a:rPr lang="en-US" dirty="0" err="1">
                <a:effectLst/>
                <a:latin typeface="inherit"/>
              </a:rPr>
              <a:t>eventReactive</a:t>
            </a:r>
            <a:r>
              <a:rPr lang="en-US" dirty="0">
                <a:effectLst/>
                <a:latin typeface="inherit"/>
              </a:rPr>
              <a:t> creates an object that </a:t>
            </a:r>
            <a:r>
              <a:rPr lang="en-US" i="1" dirty="0">
                <a:effectLst/>
                <a:latin typeface="inherit"/>
              </a:rPr>
              <a:t>you</a:t>
            </a:r>
            <a:r>
              <a:rPr lang="en-US" dirty="0">
                <a:effectLst/>
                <a:latin typeface="inherit"/>
              </a:rPr>
              <a:t> define like reactive does, but with out usual chain-reaction behavior you get from reactive. However it is lazily evaluated and cached like the other </a:t>
            </a:r>
            <a:r>
              <a:rPr lang="en-US" dirty="0" err="1">
                <a:effectLst/>
                <a:latin typeface="inherit"/>
              </a:rPr>
              <a:t>reactives</a:t>
            </a:r>
            <a:r>
              <a:rPr lang="en-US" dirty="0">
                <a:effectLst/>
                <a:latin typeface="inherit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inherit"/>
              </a:rPr>
              <a:t>An </a:t>
            </a:r>
            <a:r>
              <a:rPr lang="en-US" dirty="0" err="1">
                <a:effectLst/>
                <a:latin typeface="inherit"/>
              </a:rPr>
              <a:t>observeEvent</a:t>
            </a:r>
            <a:r>
              <a:rPr lang="en-US" dirty="0">
                <a:effectLst/>
                <a:latin typeface="inherit"/>
              </a:rPr>
              <a:t> can not create an object that you define (it creates something else). It is immediately evaluated and not cached. It is for causing side-effects.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effectLst/>
              <a:latin typeface="inherit"/>
            </a:endParaRPr>
          </a:p>
          <a:p>
            <a:pPr fontAlgn="base"/>
            <a:r>
              <a:rPr lang="en-US" dirty="0">
                <a:effectLst/>
                <a:latin typeface="inherit"/>
              </a:rPr>
              <a:t>So if you need a data frame, or vector, or plot or something, but want to decouple from the usual reactive chain-reactions, use </a:t>
            </a:r>
            <a:r>
              <a:rPr lang="en-US" dirty="0" err="1">
                <a:effectLst/>
                <a:latin typeface="inherit"/>
              </a:rPr>
              <a:t>eventReactive</a:t>
            </a:r>
            <a:r>
              <a:rPr lang="en-US" dirty="0">
                <a:effectLst/>
                <a:latin typeface="inherit"/>
              </a:rPr>
              <a:t>.</a:t>
            </a:r>
          </a:p>
          <a:p>
            <a:pPr fontAlgn="base"/>
            <a:endParaRPr lang="en-US" dirty="0">
              <a:effectLst/>
              <a:latin typeface="inherit"/>
            </a:endParaRPr>
          </a:p>
          <a:p>
            <a:pPr fontAlgn="base"/>
            <a:r>
              <a:rPr lang="en-US" dirty="0">
                <a:effectLst/>
                <a:latin typeface="inherit"/>
              </a:rPr>
              <a:t>If you just want to cause an immediate side effect, </a:t>
            </a:r>
            <a:r>
              <a:rPr lang="en-US" dirty="0" err="1">
                <a:effectLst/>
                <a:latin typeface="inherit"/>
              </a:rPr>
              <a:t>observeEvent</a:t>
            </a:r>
            <a:r>
              <a:rPr lang="en-US" dirty="0">
                <a:effectLst/>
                <a:latin typeface="inherit"/>
              </a:rPr>
              <a:t> is your ticket.</a:t>
            </a:r>
          </a:p>
          <a:p>
            <a:pPr fontAlgn="base"/>
            <a:endParaRPr lang="en-US" dirty="0">
              <a:effectLst/>
              <a:latin typeface="inherit"/>
            </a:endParaRPr>
          </a:p>
          <a:p>
            <a:pPr fontAlgn="base"/>
            <a:r>
              <a:rPr lang="en-US" dirty="0">
                <a:effectLst/>
                <a:latin typeface="inherit"/>
              </a:rPr>
              <a:t>https://</a:t>
            </a:r>
            <a:r>
              <a:rPr lang="en-US" dirty="0" err="1">
                <a:effectLst/>
                <a:latin typeface="inherit"/>
              </a:rPr>
              <a:t>stackoverflow.com</a:t>
            </a:r>
            <a:r>
              <a:rPr lang="en-US" dirty="0">
                <a:effectLst/>
                <a:latin typeface="inherit"/>
              </a:rPr>
              <a:t>/questions/33519816/shiny-what-is-the-difference-between-observeevent-and-eventreactive</a:t>
            </a:r>
          </a:p>
          <a:p>
            <a:pPr algn="l" fontAlgn="base"/>
            <a:br>
              <a:rPr lang="en-US" b="0" i="0" dirty="0">
                <a:solidFill>
                  <a:srgbClr val="0C0D0E"/>
                </a:solidFill>
                <a:effectLst/>
                <a:latin typeface="inherit"/>
              </a:rPr>
            </a:br>
            <a:endParaRPr lang="en-US" b="0" i="0" dirty="0">
              <a:solidFill>
                <a:srgbClr val="0C0D0E"/>
              </a:solidFill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1B98-F326-D54C-8154-A6B1369FDC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5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Mix 1">
  <p:cSld name="Background: Mix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142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: Kelp">
  <p:cSld name="Section Intro: Kelp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91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838200" y="3163491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57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Seaweed">
  <p:cSld name="Background: Seaweed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929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73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3" descr="A picture containing animal, fish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292" y="527683"/>
            <a:ext cx="5373993" cy="746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42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Mix 2">
  <p:cSld name="Background: Mix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 txBox="1">
            <a:spLocks noGrp="1"/>
          </p:cNvSpPr>
          <p:nvPr>
            <p:ph type="title"/>
          </p:nvPr>
        </p:nvSpPr>
        <p:spPr>
          <a:xfrm>
            <a:off x="838200" y="755578"/>
            <a:ext cx="10515600" cy="97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1"/>
          </p:nvPr>
        </p:nvSpPr>
        <p:spPr>
          <a:xfrm>
            <a:off x="838200" y="1903566"/>
            <a:ext cx="10515600" cy="460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704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: Coccos">
  <p:cSld name="Section Intro: Cocco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title"/>
          </p:nvPr>
        </p:nvSpPr>
        <p:spPr>
          <a:xfrm>
            <a:off x="838200" y="3163491"/>
            <a:ext cx="113538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5383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Coccos">
  <p:cSld name="Background: Cocc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681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: Diatoms">
  <p:cSld name="Section Intro: Diatom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7"/>
          <p:cNvSpPr txBox="1">
            <a:spLocks noGrp="1"/>
          </p:cNvSpPr>
          <p:nvPr>
            <p:ph type="title"/>
          </p:nvPr>
        </p:nvSpPr>
        <p:spPr>
          <a:xfrm>
            <a:off x="838200" y="3163491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83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Diatoms">
  <p:cSld name="Background: Diatom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68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: Copepods">
  <p:cSld name="Section Intro: Copepod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9"/>
          <p:cNvSpPr txBox="1">
            <a:spLocks noGrp="1"/>
          </p:cNvSpPr>
          <p:nvPr>
            <p:ph type="title"/>
          </p:nvPr>
        </p:nvSpPr>
        <p:spPr>
          <a:xfrm>
            <a:off x="838200" y="3163491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867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Copepods">
  <p:cSld name="Background: Copepod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126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641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587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vanilla/tenc-rshiny-workshop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477B-D49D-0ADF-2F59-A29981F6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Installation</a:t>
            </a:r>
          </a:p>
        </p:txBody>
      </p:sp>
    </p:spTree>
    <p:extLst>
      <p:ext uri="{BB962C8B-B14F-4D97-AF65-F5344CB8AC3E}">
        <p14:creationId xmlns:p14="http://schemas.microsoft.com/office/powerpoint/2010/main" val="931579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C60A-9585-1964-8296-795BD778A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use Shiny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817BA-1650-68C5-1DC1-7239FE147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5" t="11588" r="28047" b="12783"/>
          <a:stretch/>
        </p:blipFill>
        <p:spPr>
          <a:xfrm>
            <a:off x="179616" y="1507095"/>
            <a:ext cx="3942814" cy="2836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433B1-1374-D715-38EA-361D7E09F9B3}"/>
              </a:ext>
            </a:extLst>
          </p:cNvPr>
          <p:cNvSpPr txBox="1"/>
          <p:nvPr/>
        </p:nvSpPr>
        <p:spPr>
          <a:xfrm>
            <a:off x="9335315" y="907677"/>
            <a:ext cx="2190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eco.bigelow.org</a:t>
            </a:r>
            <a:r>
              <a:rPr lang="en-US" b="1" dirty="0"/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A1A806-C984-29DB-671F-E7AD30099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6" r="34625" b="13839"/>
          <a:stretch/>
        </p:blipFill>
        <p:spPr bwMode="auto">
          <a:xfrm>
            <a:off x="8259437" y="632210"/>
            <a:ext cx="904340" cy="90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9C040-2314-CF92-2041-E2777D758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224" y="1752215"/>
            <a:ext cx="4592160" cy="2583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929C7D-25A5-6D16-8FBF-14D8609C92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1" t="8530" r="48529" b="25350"/>
          <a:stretch/>
        </p:blipFill>
        <p:spPr>
          <a:xfrm>
            <a:off x="3840472" y="3714749"/>
            <a:ext cx="4014762" cy="302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5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48B5-79E4-F79A-04CE-EC6D1B1A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Intro</a:t>
            </a:r>
          </a:p>
        </p:txBody>
      </p:sp>
      <p:pic>
        <p:nvPicPr>
          <p:cNvPr id="1026" name="Picture 2" descr="Shiny Components">
            <a:extLst>
              <a:ext uri="{FF2B5EF4-FFF2-40B4-BE49-F238E27FC236}">
                <a16:creationId xmlns:a16="http://schemas.microsoft.com/office/drawing/2014/main" id="{F70CFE1F-E224-7E24-9D8D-B85EE8C80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9" y="2396895"/>
            <a:ext cx="2213277" cy="255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Use Python? - Full Stack Python">
            <a:extLst>
              <a:ext uri="{FF2B5EF4-FFF2-40B4-BE49-F238E27FC236}">
                <a16:creationId xmlns:a16="http://schemas.microsoft.com/office/drawing/2014/main" id="{8BB0C4FC-B2B3-85EA-7C8D-E2AB9B40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96" y="4560968"/>
            <a:ext cx="2903559" cy="9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 (programming language) - Wikipedia">
            <a:extLst>
              <a:ext uri="{FF2B5EF4-FFF2-40B4-BE49-F238E27FC236}">
                <a16:creationId xmlns:a16="http://schemas.microsoft.com/office/drawing/2014/main" id="{6ABCFBCF-E2A1-F4D9-ACDA-BF6DF060E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33" y="1400804"/>
            <a:ext cx="1714254" cy="13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.3 RStudio | Technical Guide for Estimating Building Rooftop Solar  Potential in a City">
            <a:extLst>
              <a:ext uri="{FF2B5EF4-FFF2-40B4-BE49-F238E27FC236}">
                <a16:creationId xmlns:a16="http://schemas.microsoft.com/office/drawing/2014/main" id="{E1E07887-D7BE-3D6E-EC32-7BAC54178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627" y="1598455"/>
            <a:ext cx="2657646" cy="93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4BCC091-FE73-DBA1-52EA-DB128C0AE40A}"/>
              </a:ext>
            </a:extLst>
          </p:cNvPr>
          <p:cNvSpPr/>
          <p:nvPr/>
        </p:nvSpPr>
        <p:spPr>
          <a:xfrm rot="19317041">
            <a:off x="2340278" y="2596213"/>
            <a:ext cx="2388464" cy="3449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C74F9B4-6FCC-B313-EEAB-76D5E4FE39EF}"/>
              </a:ext>
            </a:extLst>
          </p:cNvPr>
          <p:cNvSpPr/>
          <p:nvPr/>
        </p:nvSpPr>
        <p:spPr>
          <a:xfrm rot="1944890">
            <a:off x="2394154" y="4253835"/>
            <a:ext cx="2388464" cy="3449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5E667-099A-1773-7B23-2C0406B6070B}"/>
              </a:ext>
            </a:extLst>
          </p:cNvPr>
          <p:cNvSpPr txBox="1"/>
          <p:nvPr/>
        </p:nvSpPr>
        <p:spPr>
          <a:xfrm>
            <a:off x="7898744" y="3311121"/>
            <a:ext cx="588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  <a:endParaRPr lang="en-US" sz="3600" dirty="0"/>
          </a:p>
        </p:txBody>
      </p:sp>
      <p:pic>
        <p:nvPicPr>
          <p:cNvPr id="3" name="Picture 2" descr="Microsoft Azure Marketplace">
            <a:extLst>
              <a:ext uri="{FF2B5EF4-FFF2-40B4-BE49-F238E27FC236}">
                <a16:creationId xmlns:a16="http://schemas.microsoft.com/office/drawing/2014/main" id="{C810D495-0EE5-701D-A053-C2620AE79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77" y="3640543"/>
            <a:ext cx="1775903" cy="177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4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D432-9011-CA15-B1D1-F81C07DC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-&gt; Shiny Assistant?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99AF6-BD4E-4562-E55D-880162B2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81" y="1560119"/>
            <a:ext cx="8561037" cy="49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5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2183-13BD-7580-6E78-D6B96479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Shiny</a:t>
            </a:r>
          </a:p>
        </p:txBody>
      </p:sp>
    </p:spTree>
    <p:extLst>
      <p:ext uri="{BB962C8B-B14F-4D97-AF65-F5344CB8AC3E}">
        <p14:creationId xmlns:p14="http://schemas.microsoft.com/office/powerpoint/2010/main" val="184288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29CB-80EB-F488-A861-6439D71E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+ Outputs</a:t>
            </a:r>
          </a:p>
        </p:txBody>
      </p:sp>
    </p:spTree>
    <p:extLst>
      <p:ext uri="{BB962C8B-B14F-4D97-AF65-F5344CB8AC3E}">
        <p14:creationId xmlns:p14="http://schemas.microsoft.com/office/powerpoint/2010/main" val="150713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359C-A47F-8114-1E80-8E442B83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A0E9-3DAE-2CC4-54B1-8412AD81D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Family of functions that follow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{type}Input()</a:t>
            </a:r>
          </a:p>
          <a:p>
            <a:pPr lvl="1"/>
            <a:r>
              <a:rPr lang="en-US" dirty="0"/>
              <a:t>For example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for collecting text</a:t>
            </a:r>
          </a:p>
          <a:p>
            <a:r>
              <a:rPr lang="en-US" dirty="0"/>
              <a:t>First argument is always an input ID</a:t>
            </a:r>
          </a:p>
          <a:p>
            <a:r>
              <a:rPr lang="en-US" dirty="0"/>
              <a:t>Second argument is a label</a:t>
            </a:r>
          </a:p>
          <a:p>
            <a:r>
              <a:rPr lang="en-US" dirty="0"/>
              <a:t>Refer to inputs in the server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input${ID}</a:t>
            </a:r>
          </a:p>
        </p:txBody>
      </p:sp>
    </p:spTree>
    <p:extLst>
      <p:ext uri="{BB962C8B-B14F-4D97-AF65-F5344CB8AC3E}">
        <p14:creationId xmlns:p14="http://schemas.microsoft.com/office/powerpoint/2010/main" val="3711233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E001-4695-6953-BE4B-89A37DB8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EB46F-A30C-718C-21BC-C3F6B69B1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Defined by </a:t>
            </a:r>
            <a:r>
              <a:rPr lang="en-US" dirty="0" err="1"/>
              <a:t>output$ID</a:t>
            </a:r>
            <a:r>
              <a:rPr lang="en-US" dirty="0"/>
              <a:t> in the server</a:t>
            </a:r>
          </a:p>
          <a:p>
            <a:r>
              <a:rPr lang="en-US" dirty="0"/>
              <a:t>Family of output functions that follow:</a:t>
            </a:r>
          </a:p>
          <a:p>
            <a:pPr lvl="1"/>
            <a:r>
              <a:rPr lang="en-US" dirty="0"/>
              <a:t>Server: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render{type}()</a:t>
            </a:r>
          </a:p>
          <a:p>
            <a:pPr lvl="1"/>
            <a:r>
              <a:rPr lang="en-US" dirty="0"/>
              <a:t>UI: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{type}Output(“id”)</a:t>
            </a:r>
          </a:p>
          <a:p>
            <a:pPr lvl="1"/>
            <a:r>
              <a:rPr lang="en-US" dirty="0"/>
              <a:t>For example: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textOutput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3288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4E9A-27CC-3442-5189-13DE08EF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243934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021F-75C3-8EE5-1692-BD431F38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7B104-DC6A-A6F9-D79F-94719D35A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an input and returns a value</a:t>
            </a:r>
          </a:p>
          <a:p>
            <a:r>
              <a:rPr lang="en-US" dirty="0"/>
              <a:t>Cache their value to reduce computation</a:t>
            </a:r>
          </a:p>
          <a:p>
            <a:r>
              <a:rPr lang="en-US" dirty="0"/>
              <a:t>Reduces duplicate code</a:t>
            </a:r>
          </a:p>
          <a:p>
            <a:r>
              <a:rPr lang="en-US" dirty="0"/>
              <a:t>Can be called elsewhere (like a function)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`name`&lt;- reactive({})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name()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1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FA02-DC5D-A7CB-FD2D-874E3E29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Based on 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5D08A-0727-5E47-A6D2-6DD22477B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Reactive expression triggered by an event 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 recalculate a value)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eventReactive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(input, {})</a:t>
            </a:r>
          </a:p>
          <a:p>
            <a:r>
              <a:rPr lang="en-US" dirty="0"/>
              <a:t>Perform an action in response to an event 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 update something in the UI)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observeEvent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(input, {})</a:t>
            </a:r>
          </a:p>
        </p:txBody>
      </p:sp>
    </p:spTree>
    <p:extLst>
      <p:ext uri="{BB962C8B-B14F-4D97-AF65-F5344CB8AC3E}">
        <p14:creationId xmlns:p14="http://schemas.microsoft.com/office/powerpoint/2010/main" val="161223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6587-914E-A5BF-E078-315D008C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Pre-workshop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57492-060D-AE0F-EFB8-4A03474E8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R (version &gt;4.0.0)</a:t>
            </a:r>
          </a:p>
          <a:p>
            <a:r>
              <a:rPr lang="en-US" dirty="0"/>
              <a:t>Install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github.com/jevanilla/tenc-rshiny-workshop</a:t>
            </a:r>
            <a:endParaRPr lang="en-US" dirty="0"/>
          </a:p>
          <a:p>
            <a:pPr lvl="1"/>
            <a:r>
              <a:rPr lang="en-US" dirty="0"/>
              <a:t>Clone or download repository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Set your working directory to /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rshiny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-workshop</a:t>
            </a:r>
            <a:endParaRPr lang="en-US" dirty="0"/>
          </a:p>
          <a:p>
            <a:r>
              <a:rPr lang="en-US" dirty="0"/>
              <a:t>Run the ‘</a:t>
            </a:r>
            <a:r>
              <a:rPr lang="en-US" dirty="0" err="1"/>
              <a:t>setup.R</a:t>
            </a:r>
            <a:r>
              <a:rPr lang="en-US" dirty="0"/>
              <a:t>’ script</a:t>
            </a:r>
          </a:p>
        </p:txBody>
      </p:sp>
    </p:spTree>
    <p:extLst>
      <p:ext uri="{BB962C8B-B14F-4D97-AF65-F5344CB8AC3E}">
        <p14:creationId xmlns:p14="http://schemas.microsoft.com/office/powerpoint/2010/main" val="2079227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F01A-8C1F-EC9C-B108-7AF4B429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91808-5195-13B8-829A-D04445A02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Updating your UI using reactive expressions</a:t>
            </a:r>
          </a:p>
          <a:p>
            <a:r>
              <a:rPr lang="en-US" dirty="0"/>
              <a:t>Family of functions: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update{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n-US" dirty="0"/>
              <a:t>For example: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updateSelectInput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Use similar syntax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{type}Input()</a:t>
            </a:r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950401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28DC-FE3A-F772-0A30-D253D51E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361A4-E935-161E-A388-C4389E879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recognizes the difference between .env vs .data variables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&lt;- “count”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x*10)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data$x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*10)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Shiny context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.data[[input${name}]]</a:t>
            </a:r>
          </a:p>
        </p:txBody>
      </p:sp>
    </p:spTree>
    <p:extLst>
      <p:ext uri="{BB962C8B-B14F-4D97-AF65-F5344CB8AC3E}">
        <p14:creationId xmlns:p14="http://schemas.microsoft.com/office/powerpoint/2010/main" val="553508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2383-27BE-E936-46CE-04774317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a Shiny App</a:t>
            </a:r>
          </a:p>
        </p:txBody>
      </p:sp>
    </p:spTree>
    <p:extLst>
      <p:ext uri="{BB962C8B-B14F-4D97-AF65-F5344CB8AC3E}">
        <p14:creationId xmlns:p14="http://schemas.microsoft.com/office/powerpoint/2010/main" val="1457188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8E02-1EDD-ACAB-9B98-93ABEE72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a Shiny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E9D7F-D453-2E38-A82A-0BB27BC10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6746" indent="-514350">
              <a:buFont typeface="+mj-lt"/>
              <a:buAutoNum type="arabicPeriod"/>
            </a:pPr>
            <a:r>
              <a:rPr lang="en-US" dirty="0"/>
              <a:t>With other R users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/>
              <a:t>Share the code (</a:t>
            </a:r>
            <a:r>
              <a:rPr lang="en-US" dirty="0" err="1"/>
              <a:t>github</a:t>
            </a:r>
            <a:r>
              <a:rPr lang="en-US" dirty="0"/>
              <a:t>, zip file, etc.)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shiny::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runGitHub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(repo, username)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shiny::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runGist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keep things anonymous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Publishing as a web page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 err="1"/>
              <a:t>Shinyapps.io</a:t>
            </a:r>
            <a:endParaRPr lang="en-US" dirty="0"/>
          </a:p>
          <a:p>
            <a:pPr marL="1276331" lvl="1" indent="-514350">
              <a:buFont typeface="+mj-lt"/>
              <a:buAutoNum type="arabicPeriod"/>
            </a:pPr>
            <a:r>
              <a:rPr lang="en-US" dirty="0"/>
              <a:t>Private server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/>
              <a:t>Posit connect</a:t>
            </a:r>
          </a:p>
        </p:txBody>
      </p:sp>
    </p:spTree>
    <p:extLst>
      <p:ext uri="{BB962C8B-B14F-4D97-AF65-F5344CB8AC3E}">
        <p14:creationId xmlns:p14="http://schemas.microsoft.com/office/powerpoint/2010/main" val="249222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6C3A44-BD96-CA6C-F932-6479613F2954}"/>
              </a:ext>
            </a:extLst>
          </p:cNvPr>
          <p:cNvSpPr txBox="1"/>
          <p:nvPr/>
        </p:nvSpPr>
        <p:spPr>
          <a:xfrm>
            <a:off x="457200" y="1527078"/>
            <a:ext cx="11870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Introduction to Developing Interactive Web Applications with Shiny in R</a:t>
            </a:r>
            <a:endParaRPr lang="en-US" sz="6600" b="0" dirty="0">
              <a:solidFill>
                <a:schemeClr val="accent3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535FD-09E9-1935-19FC-81508B3C5E27}"/>
              </a:ext>
            </a:extLst>
          </p:cNvPr>
          <p:cNvSpPr txBox="1"/>
          <p:nvPr/>
        </p:nvSpPr>
        <p:spPr>
          <a:xfrm>
            <a:off x="457200" y="2694822"/>
            <a:ext cx="633218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Johnathan Evanilla</a:t>
            </a:r>
          </a:p>
          <a:p>
            <a:r>
              <a:rPr lang="en-US" i="1" dirty="0">
                <a:solidFill>
                  <a:schemeClr val="bg1"/>
                </a:solidFill>
              </a:rPr>
              <a:t>Tandy Center for Ocean Forecasting, Bigelow Laboratory for Ocean Sciences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Tribal Exchange Network Conference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15 October 2024</a:t>
            </a:r>
          </a:p>
        </p:txBody>
      </p:sp>
    </p:spTree>
    <p:extLst>
      <p:ext uri="{BB962C8B-B14F-4D97-AF65-F5344CB8AC3E}">
        <p14:creationId xmlns:p14="http://schemas.microsoft.com/office/powerpoint/2010/main" val="160773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999C-8158-8A2C-D796-0A2399F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03693-F433-F0E8-E4F4-02E549D82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Installation</a:t>
            </a:r>
          </a:p>
          <a:p>
            <a:r>
              <a:rPr lang="en-US" dirty="0"/>
              <a:t>Introductions (you + me)</a:t>
            </a:r>
          </a:p>
          <a:p>
            <a:r>
              <a:rPr lang="en-US" dirty="0"/>
              <a:t>Coding</a:t>
            </a:r>
          </a:p>
          <a:p>
            <a:pPr lvl="1"/>
            <a:r>
              <a:rPr lang="en-US" dirty="0"/>
              <a:t>Hello Shiny</a:t>
            </a:r>
          </a:p>
          <a:p>
            <a:pPr lvl="1"/>
            <a:r>
              <a:rPr lang="en-US" dirty="0"/>
              <a:t>Inputs + Outputs</a:t>
            </a:r>
          </a:p>
          <a:p>
            <a:pPr lvl="1"/>
            <a:r>
              <a:rPr lang="en-US" dirty="0"/>
              <a:t>Reactivity</a:t>
            </a:r>
          </a:p>
          <a:p>
            <a:pPr lvl="1"/>
            <a:r>
              <a:rPr lang="en-US" dirty="0"/>
              <a:t>Extra tools</a:t>
            </a:r>
          </a:p>
          <a:p>
            <a:pPr lvl="1"/>
            <a:r>
              <a:rPr lang="en-US" dirty="0"/>
              <a:t>Sharing</a:t>
            </a:r>
          </a:p>
          <a:p>
            <a:r>
              <a:rPr lang="en-US" dirty="0"/>
              <a:t>Project work / Open Q+A (if there’s time)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477B-D49D-0ADF-2F59-A29981F6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65936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94B8-0996-9DFC-5956-EE3A3989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DDE7E-C7B9-40B5-6774-68A0A178A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Preferred pronouns</a:t>
            </a:r>
          </a:p>
          <a:p>
            <a:r>
              <a:rPr lang="en-US" dirty="0"/>
              <a:t>Where are you from?</a:t>
            </a:r>
          </a:p>
          <a:p>
            <a:r>
              <a:rPr lang="en-US" dirty="0"/>
              <a:t>What type of data do you work with?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0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CDD64-A10E-A6C9-5CC6-C2AED708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8078"/>
            <a:ext cx="10515600" cy="977727"/>
          </a:xfrm>
        </p:spPr>
        <p:txBody>
          <a:bodyPr/>
          <a:lstStyle/>
          <a:p>
            <a:r>
              <a:rPr lang="en-US" dirty="0"/>
              <a:t>Tandy Center for Ocean Forecasting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D59562-2FAA-8977-E19B-B7E02EDC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8" y="1602673"/>
            <a:ext cx="3026227" cy="22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EB050-8C67-6C6E-551D-26F4EB084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75" y="4076197"/>
            <a:ext cx="3551753" cy="2663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F64418-AE8E-B31A-0766-277A9023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45" y="1602673"/>
            <a:ext cx="6918277" cy="40229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530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A13F5-E30C-8FDD-851C-BD011E0A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use Shiny</a:t>
            </a:r>
          </a:p>
        </p:txBody>
      </p:sp>
      <p:pic>
        <p:nvPicPr>
          <p:cNvPr id="4" name="Google Shape;188;p3">
            <a:extLst>
              <a:ext uri="{FF2B5EF4-FFF2-40B4-BE49-F238E27FC236}">
                <a16:creationId xmlns:a16="http://schemas.microsoft.com/office/drawing/2014/main" id="{87B63A93-822D-7BD0-B976-6A589C2156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27" b="1071"/>
          <a:stretch/>
        </p:blipFill>
        <p:spPr>
          <a:xfrm>
            <a:off x="2219751" y="1608365"/>
            <a:ext cx="7736169" cy="49079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CD6E97-6E4E-7DF0-BABD-9791D28CF21C}"/>
              </a:ext>
            </a:extLst>
          </p:cNvPr>
          <p:cNvSpPr txBox="1"/>
          <p:nvPr/>
        </p:nvSpPr>
        <p:spPr>
          <a:xfrm>
            <a:off x="3033302" y="6550223"/>
            <a:ext cx="6125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longer available – Added to Maine DMR Shellfish Closure Map for 2024</a:t>
            </a:r>
          </a:p>
        </p:txBody>
      </p:sp>
    </p:spTree>
    <p:extLst>
      <p:ext uri="{BB962C8B-B14F-4D97-AF65-F5344CB8AC3E}">
        <p14:creationId xmlns:p14="http://schemas.microsoft.com/office/powerpoint/2010/main" val="254210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FAFF-BF55-BF11-C8E6-03498988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use Shiny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96A61-83F1-30CB-63E7-FBC28A9A0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0" t="8367" r="44029" b="28078"/>
          <a:stretch/>
        </p:blipFill>
        <p:spPr>
          <a:xfrm>
            <a:off x="478725" y="1569821"/>
            <a:ext cx="7632122" cy="512481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A6E1E-A243-211A-18EE-B2F3E9D56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90" r="34518" b="13039"/>
          <a:stretch/>
        </p:blipFill>
        <p:spPr>
          <a:xfrm>
            <a:off x="9846127" y="3429000"/>
            <a:ext cx="908701" cy="913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8C52F6-1FD6-7DD1-27E6-821C3C11C525}"/>
              </a:ext>
            </a:extLst>
          </p:cNvPr>
          <p:cNvSpPr txBox="1"/>
          <p:nvPr/>
        </p:nvSpPr>
        <p:spPr>
          <a:xfrm>
            <a:off x="8621292" y="4641606"/>
            <a:ext cx="335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jevanilla.shinyapps.io</a:t>
            </a:r>
            <a:r>
              <a:rPr lang="en-US" b="1" dirty="0"/>
              <a:t>/</a:t>
            </a:r>
            <a:r>
              <a:rPr lang="en-US" b="1" dirty="0" err="1"/>
              <a:t>habodj</a:t>
            </a:r>
            <a:r>
              <a:rPr lang="en-US" b="1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F39CE-78AE-5121-03BC-86F48A605C60}"/>
              </a:ext>
            </a:extLst>
          </p:cNvPr>
          <p:cNvSpPr txBox="1"/>
          <p:nvPr/>
        </p:nvSpPr>
        <p:spPr>
          <a:xfrm>
            <a:off x="8732935" y="2518938"/>
            <a:ext cx="313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Harmful </a:t>
            </a:r>
            <a:r>
              <a:rPr lang="en-US" sz="2000" b="1" dirty="0" err="1"/>
              <a:t>Alagal</a:t>
            </a:r>
            <a:r>
              <a:rPr lang="en-US" sz="2000" b="1" dirty="0"/>
              <a:t> Bloom –</a:t>
            </a:r>
          </a:p>
          <a:p>
            <a:r>
              <a:rPr lang="en-US" sz="2000" b="1" dirty="0"/>
              <a:t>Ocean Data Justice</a:t>
            </a:r>
          </a:p>
        </p:txBody>
      </p:sp>
    </p:spTree>
    <p:extLst>
      <p:ext uri="{BB962C8B-B14F-4D97-AF65-F5344CB8AC3E}">
        <p14:creationId xmlns:p14="http://schemas.microsoft.com/office/powerpoint/2010/main" val="3192051290"/>
      </p:ext>
    </p:extLst>
  </p:cSld>
  <p:clrMapOvr>
    <a:masterClrMapping/>
  </p:clrMapOvr>
</p:sld>
</file>

<file path=ppt/theme/theme1.xml><?xml version="1.0" encoding="utf-8"?>
<a:theme xmlns:a="http://schemas.openxmlformats.org/drawingml/2006/main" name="Bigelow Theme 2020">
  <a:themeElements>
    <a:clrScheme name="Bigelow template colors 2020">
      <a:dk1>
        <a:srgbClr val="000000"/>
      </a:dk1>
      <a:lt1>
        <a:srgbClr val="FFFFFF"/>
      </a:lt1>
      <a:dk2>
        <a:srgbClr val="343332"/>
      </a:dk2>
      <a:lt2>
        <a:srgbClr val="B1AAA8"/>
      </a:lt2>
      <a:accent1>
        <a:srgbClr val="183C68"/>
      </a:accent1>
      <a:accent2>
        <a:srgbClr val="1D95D3"/>
      </a:accent2>
      <a:accent3>
        <a:srgbClr val="A6CE38"/>
      </a:accent3>
      <a:accent4>
        <a:srgbClr val="005964"/>
      </a:accent4>
      <a:accent5>
        <a:srgbClr val="0093A9"/>
      </a:accent5>
      <a:accent6>
        <a:srgbClr val="DA511E"/>
      </a:accent6>
      <a:hlink>
        <a:srgbClr val="1D95D3"/>
      </a:hlink>
      <a:folHlink>
        <a:srgbClr val="1D95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2020</Template>
  <TotalTime>6015</TotalTime>
  <Words>605</Words>
  <Application>Microsoft Macintosh PowerPoint</Application>
  <PresentationFormat>Widescreen</PresentationFormat>
  <Paragraphs>107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-apple-system</vt:lpstr>
      <vt:lpstr>Arial</vt:lpstr>
      <vt:lpstr>Calibri</vt:lpstr>
      <vt:lpstr>Courier New</vt:lpstr>
      <vt:lpstr>inherit</vt:lpstr>
      <vt:lpstr>Bigelow Theme 2020</vt:lpstr>
      <vt:lpstr>Software Installation</vt:lpstr>
      <vt:lpstr>Pre-workshop </vt:lpstr>
      <vt:lpstr>PowerPoint Presentation</vt:lpstr>
      <vt:lpstr>Workshop Outline</vt:lpstr>
      <vt:lpstr>Introductions</vt:lpstr>
      <vt:lpstr>Introductions</vt:lpstr>
      <vt:lpstr>Tandy Center for Ocean Forecasting</vt:lpstr>
      <vt:lpstr>How we use Shiny</vt:lpstr>
      <vt:lpstr>How we use Shiny</vt:lpstr>
      <vt:lpstr>How we use Shiny</vt:lpstr>
      <vt:lpstr>Shiny Intro</vt:lpstr>
      <vt:lpstr>The future -&gt; Shiny Assistant?</vt:lpstr>
      <vt:lpstr>Hello Shiny</vt:lpstr>
      <vt:lpstr>Inputs + Outputs</vt:lpstr>
      <vt:lpstr>Inputs</vt:lpstr>
      <vt:lpstr>Outputs</vt:lpstr>
      <vt:lpstr>Reactivity</vt:lpstr>
      <vt:lpstr>Reactive Expressions</vt:lpstr>
      <vt:lpstr>React Based on Event</vt:lpstr>
      <vt:lpstr>Dynamic UI</vt:lpstr>
      <vt:lpstr>Tidy Evaluation</vt:lpstr>
      <vt:lpstr>Publishing a Shiny App</vt:lpstr>
      <vt:lpstr>Sharing a Shiny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</cp:revision>
  <dcterms:created xsi:type="dcterms:W3CDTF">2024-05-15T21:58:57Z</dcterms:created>
  <dcterms:modified xsi:type="dcterms:W3CDTF">2024-10-15T19:36:16Z</dcterms:modified>
</cp:coreProperties>
</file>